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69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280601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259559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139393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276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3939057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1688574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3443712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00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3348664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00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1251489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00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</p:spTree>
    <p:extLst>
      <p:ext uri="{BB962C8B-B14F-4D97-AF65-F5344CB8AC3E}">
        <p14:creationId xmlns:p14="http://schemas.microsoft.com/office/powerpoint/2010/main" val="3705604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481C5B6-3400-4445-8F41-945BD51EEC37}" type="datetimeFigureOut">
              <a:rPr lang="en-001" smtClean="0"/>
              <a:t>16/11/2024</a:t>
            </a:fld>
            <a:endParaRPr lang="en-00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00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462D7A0-130F-4E1E-ADFB-8C344CDB251F}" type="slidenum">
              <a:rPr lang="en-001" smtClean="0"/>
              <a:t>‹#›</a:t>
            </a:fld>
            <a:endParaRPr lang="en-001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23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CB1C632D-2A37-4457-8DE9-5779C53C3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9" y="143437"/>
            <a:ext cx="5907358" cy="420739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756EC515-2019-41B7-BDA6-05A2427779EF}"/>
              </a:ext>
            </a:extLst>
          </p:cNvPr>
          <p:cNvSpPr txBox="1"/>
          <p:nvPr/>
        </p:nvSpPr>
        <p:spPr>
          <a:xfrm>
            <a:off x="5979457" y="468502"/>
            <a:ext cx="5970497" cy="169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87045" indent="-342900" algn="r" rtl="1">
              <a:spcBef>
                <a:spcPts val="1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ar-DZ" sz="32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DIN Next LT Arabic" panose="020B0503020203050203" pitchFamily="34" charset="-78"/>
              </a:rPr>
              <a:t>حدد المصباح الذي يشكـــل خطرا على الإنسان عند تغييره مع التبرير</a:t>
            </a:r>
            <a:endParaRPr lang="en-GB" sz="3200" dirty="0">
              <a:solidFill>
                <a:srgbClr val="4472C4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DIN Next LT Arabic" panose="020B0503020203050203" pitchFamily="34" charset="-78"/>
            </a:endParaRPr>
          </a:p>
          <a:p>
            <a:pPr marL="487045" indent="-342900" algn="r" rtl="1">
              <a:lnSpc>
                <a:spcPct val="107000"/>
              </a:lnSpc>
              <a:spcBef>
                <a:spcPts val="1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ar-DZ" sz="3200" dirty="0">
                <a:solidFill>
                  <a:srgbClr val="4472C4"/>
                </a:solidFill>
                <a:effectLst/>
                <a:ea typeface="SimSun" panose="02010600030101010101" pitchFamily="2" charset="-122"/>
                <a:cs typeface="DIN Next LT Arabic" panose="020B0503020203050203" pitchFamily="34" charset="-78"/>
              </a:rPr>
              <a:t>عند غلق  </a:t>
            </a:r>
            <a:r>
              <a:rPr lang="fr-FR" sz="3200" dirty="0">
                <a:solidFill>
                  <a:srgbClr val="4472C4"/>
                </a:solidFill>
                <a:effectLst/>
                <a:latin typeface="DIN Next LT Arabic" panose="020B0503020203050203" pitchFamily="34" charset="-78"/>
                <a:ea typeface="SimSun" panose="02010600030101010101" pitchFamily="2" charset="-122"/>
              </a:rPr>
              <a:t>K</a:t>
            </a:r>
            <a:r>
              <a:rPr lang="fr-FR" sz="3200" baseline="-25000" dirty="0">
                <a:solidFill>
                  <a:srgbClr val="4472C4"/>
                </a:solidFill>
                <a:effectLst/>
                <a:latin typeface="DIN Next LT Arabic" panose="020B0503020203050203" pitchFamily="34" charset="-78"/>
                <a:ea typeface="SimSun" panose="02010600030101010101" pitchFamily="2" charset="-122"/>
              </a:rPr>
              <a:t>1</a:t>
            </a:r>
            <a:r>
              <a:rPr lang="fr-FR" sz="3200" dirty="0">
                <a:solidFill>
                  <a:srgbClr val="4472C4"/>
                </a:solidFill>
                <a:effectLst/>
                <a:latin typeface="DIN Next LT Arabic" panose="020B0503020203050203" pitchFamily="34" charset="-78"/>
                <a:ea typeface="SimSun" panose="02010600030101010101" pitchFamily="2" charset="-122"/>
              </a:rPr>
              <a:t> </a:t>
            </a:r>
            <a:r>
              <a:rPr lang="ar-DZ" sz="3200" dirty="0">
                <a:solidFill>
                  <a:srgbClr val="4472C4"/>
                </a:solidFill>
                <a:effectLst/>
                <a:ea typeface="SimSun" panose="02010600030101010101" pitchFamily="2" charset="-122"/>
                <a:cs typeface="DIN Next LT Arabic" panose="020B0503020203050203" pitchFamily="34" charset="-78"/>
              </a:rPr>
              <a:t> ماذا تلاحظ ؟ علل </a:t>
            </a:r>
            <a:endParaRPr lang="en-001" sz="32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3F01C25-A7F9-4CD5-98E0-C09E7941428C}"/>
              </a:ext>
            </a:extLst>
          </p:cNvPr>
          <p:cNvSpPr/>
          <p:nvPr/>
        </p:nvSpPr>
        <p:spPr>
          <a:xfrm>
            <a:off x="5997386" y="3944471"/>
            <a:ext cx="5450544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365451D-F411-4B6F-A97E-F1FFAFEE0A88}"/>
              </a:ext>
            </a:extLst>
          </p:cNvPr>
          <p:cNvSpPr txBox="1"/>
          <p:nvPr/>
        </p:nvSpPr>
        <p:spPr>
          <a:xfrm>
            <a:off x="72100" y="2136395"/>
            <a:ext cx="11877854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3200" b="1" u="sng" dirty="0">
                <a:solidFill>
                  <a:srgbClr val="FF000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الملاحظات :</a:t>
            </a:r>
            <a:r>
              <a:rPr lang="ar-DZ" sz="3200" b="1" dirty="0">
                <a:solidFill>
                  <a:srgbClr val="FF000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 </a:t>
            </a:r>
            <a:r>
              <a:rPr lang="ar-DZ" sz="2400" b="1" dirty="0">
                <a:latin typeface="DIN Next LT Arabic" panose="020B0503020203050203" pitchFamily="34" charset="-78"/>
                <a:cs typeface="DIN Next LT Arabic" panose="020B0503020203050203" pitchFamily="34" charset="-78"/>
              </a:rPr>
              <a:t>(الشكل 01)</a:t>
            </a:r>
            <a:endParaRPr lang="en-GB" sz="2400" b="1" dirty="0">
              <a:latin typeface="DIN Next LT Arabic" panose="020B0503020203050203" pitchFamily="34" charset="-78"/>
              <a:cs typeface="DIN Next LT Arabic" panose="020B0503020203050203" pitchFamily="34" charset="-78"/>
            </a:endParaRPr>
          </a:p>
          <a:p>
            <a:pPr marL="658495" indent="-514350" algn="r" rtl="1">
              <a:spcBef>
                <a:spcPts val="1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ar-DZ" sz="24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المصباح الذي يشكل خطرا على الإنسان</a:t>
            </a:r>
          </a:p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4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     عند تغييره هو : </a:t>
            </a:r>
            <a:r>
              <a:rPr lang="ar-DZ" sz="24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المصباح الأول الذي يحمل</a:t>
            </a:r>
          </a:p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4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     الدلالة </a:t>
            </a:r>
            <a:r>
              <a:rPr lang="en-GB" sz="24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A</a:t>
            </a:r>
            <a:r>
              <a:rPr lang="ar-DZ" sz="24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2 ،بسبب تركيب القاطعة في</a:t>
            </a:r>
          </a:p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4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     سلك الحيادي (لا يحمل التيار الكهربائي)</a:t>
            </a:r>
          </a:p>
          <a:p>
            <a:pPr marL="601345" indent="-457200" algn="r" rtl="1">
              <a:spcBef>
                <a:spcPts val="100"/>
              </a:spcBef>
              <a:spcAft>
                <a:spcPts val="800"/>
              </a:spcAft>
              <a:buAutoNum type="arabicPeriod" startAt="2"/>
            </a:pPr>
            <a:r>
              <a:rPr lang="ar-DZ" sz="24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عند غلق القاطعة </a:t>
            </a:r>
            <a:r>
              <a:rPr lang="en-GB" sz="24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K1</a:t>
            </a:r>
            <a:r>
              <a:rPr lang="ar-DZ" sz="24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،نلاحظ </a:t>
            </a:r>
            <a:r>
              <a:rPr lang="ar-DZ" sz="2400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سخونة الأسلاك والعناصر الكهربائية (المصابيح) بسبب تلامس سلكي الطور و الحيادي </a:t>
            </a:r>
            <a:r>
              <a:rPr lang="ar-DZ" sz="2400" dirty="0">
                <a:solidFill>
                  <a:srgbClr val="FF000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(حدوث إستقصار في الدارة)</a:t>
            </a:r>
          </a:p>
          <a:p>
            <a:pPr marL="601345" indent="-457200" algn="r" rtl="1">
              <a:spcBef>
                <a:spcPts val="100"/>
              </a:spcBef>
              <a:spcAft>
                <a:spcPts val="800"/>
              </a:spcAft>
              <a:buAutoNum type="arabicPeriod" startAt="2"/>
            </a:pPr>
            <a:r>
              <a:rPr lang="ar-DZ" sz="24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للمنصهرة شدة تيار معينة ،إذا تم تجاوزها تنصهر.</a:t>
            </a:r>
            <a:endParaRPr lang="en-001" sz="2400" dirty="0">
              <a:solidFill>
                <a:srgbClr val="0070C0"/>
              </a:solidFill>
              <a:latin typeface="DIN Next LT Arabic" panose="020B0503020203050203" pitchFamily="34" charset="-78"/>
              <a:cs typeface="DIN Next LT Arabic" panose="020B0503020203050203" pitchFamily="34" charset="-78"/>
            </a:endParaRPr>
          </a:p>
        </p:txBody>
      </p:sp>
      <p:sp>
        <p:nvSpPr>
          <p:cNvPr id="65" name="Text Box 1780366001">
            <a:extLst>
              <a:ext uri="{FF2B5EF4-FFF2-40B4-BE49-F238E27FC236}">
                <a16:creationId xmlns:a16="http://schemas.microsoft.com/office/drawing/2014/main" id="{A459F6EA-DBA4-4F05-A7B6-B9FCBEDEA941}"/>
              </a:ext>
            </a:extLst>
          </p:cNvPr>
          <p:cNvSpPr txBox="1"/>
          <p:nvPr/>
        </p:nvSpPr>
        <p:spPr>
          <a:xfrm>
            <a:off x="63133" y="3732271"/>
            <a:ext cx="1776582" cy="618565"/>
          </a:xfrm>
          <a:prstGeom prst="rect">
            <a:avLst/>
          </a:prstGeom>
          <a:solidFill>
            <a:schemeClr val="lt1"/>
          </a:solidFill>
          <a:ln w="1270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ar-DZ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DIN Next LT Arabic" panose="020B0503020203050203" pitchFamily="34" charset="-78"/>
              </a:rPr>
              <a:t>الشكل 01</a:t>
            </a:r>
            <a:endParaRPr lang="en-001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95C24AD-0F64-4AD4-AFC1-18871F7D8758}"/>
              </a:ext>
            </a:extLst>
          </p:cNvPr>
          <p:cNvGrpSpPr/>
          <p:nvPr/>
        </p:nvGrpSpPr>
        <p:grpSpPr>
          <a:xfrm>
            <a:off x="170330" y="6407915"/>
            <a:ext cx="12003741" cy="408687"/>
            <a:chOff x="170330" y="6407915"/>
            <a:chExt cx="12003741" cy="408687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D5F51C-BE7B-42F2-9FE1-246ED9ED5504}"/>
                </a:ext>
              </a:extLst>
            </p:cNvPr>
            <p:cNvSpPr txBox="1"/>
            <p:nvPr/>
          </p:nvSpPr>
          <p:spPr>
            <a:xfrm>
              <a:off x="170330" y="6416880"/>
              <a:ext cx="36665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44145" algn="r" rtl="1">
                <a:spcBef>
                  <a:spcPts val="100"/>
                </a:spcBef>
                <a:spcAft>
                  <a:spcPts val="800"/>
                </a:spcAft>
              </a:pPr>
              <a:r>
                <a:rPr lang="ar-DZ" dirty="0">
                  <a:solidFill>
                    <a:schemeClr val="bg1">
                      <a:lumMod val="95000"/>
                    </a:schemeClr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DIN Next LT Arabic" panose="020B0503020203050203" pitchFamily="34" charset="-78"/>
                </a:rPr>
                <a:t>الأستاذ : حكيم بوزورداز  2024 - 2025</a:t>
              </a:r>
              <a:endParaRPr lang="en-00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A87BAAE-6289-4A05-BA54-D4B3CDE41237}"/>
                </a:ext>
              </a:extLst>
            </p:cNvPr>
            <p:cNvSpPr txBox="1"/>
            <p:nvPr/>
          </p:nvSpPr>
          <p:spPr>
            <a:xfrm>
              <a:off x="8507507" y="6407915"/>
              <a:ext cx="36665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44145" algn="r" rtl="1">
                <a:spcBef>
                  <a:spcPts val="100"/>
                </a:spcBef>
                <a:spcAft>
                  <a:spcPts val="800"/>
                </a:spcAft>
              </a:pPr>
              <a:r>
                <a:rPr lang="ar-DZ" dirty="0">
                  <a:solidFill>
                    <a:schemeClr val="bg1">
                      <a:lumMod val="95000"/>
                    </a:schemeClr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DIN Next LT Arabic" panose="020B0503020203050203" pitchFamily="34" charset="-78"/>
                </a:rPr>
                <a:t>متوسطة : إسغيد علي - بني جماتي -</a:t>
              </a:r>
              <a:endParaRPr lang="en-00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F2A461C-31C6-426C-B733-55C5533AF072}"/>
                </a:ext>
              </a:extLst>
            </p:cNvPr>
            <p:cNvSpPr txBox="1"/>
            <p:nvPr/>
          </p:nvSpPr>
          <p:spPr>
            <a:xfrm>
              <a:off x="5802405" y="6416492"/>
              <a:ext cx="76872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44145" algn="r" rtl="1">
                <a:spcBef>
                  <a:spcPts val="100"/>
                </a:spcBef>
                <a:spcAft>
                  <a:spcPts val="800"/>
                </a:spcAft>
              </a:pPr>
              <a:r>
                <a:rPr lang="ar-DZ" sz="2000" b="1" dirty="0">
                  <a:solidFill>
                    <a:schemeClr val="bg1">
                      <a:lumMod val="95000"/>
                    </a:schemeClr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DIN Next LT Arabic" panose="020B0503020203050203" pitchFamily="34" charset="-78"/>
                </a:rPr>
                <a:t>01</a:t>
              </a:r>
              <a:endParaRPr lang="en-001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072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>
            <a:extLst>
              <a:ext uri="{FF2B5EF4-FFF2-40B4-BE49-F238E27FC236}">
                <a16:creationId xmlns:a16="http://schemas.microsoft.com/office/drawing/2014/main" id="{756EC515-2019-41B7-BDA6-05A2427779EF}"/>
              </a:ext>
            </a:extLst>
          </p:cNvPr>
          <p:cNvSpPr txBox="1"/>
          <p:nvPr/>
        </p:nvSpPr>
        <p:spPr>
          <a:xfrm>
            <a:off x="7240006" y="143437"/>
            <a:ext cx="4709948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400" dirty="0">
                <a:solidFill>
                  <a:srgbClr val="4472C4"/>
                </a:solidFill>
                <a:latin typeface="Calibri" panose="020F0502020204030204" pitchFamily="34" charset="0"/>
                <a:ea typeface="SimSun" panose="02010600030101010101" pitchFamily="2" charset="-122"/>
                <a:cs typeface="DIN Next LT Arabic" panose="020B0503020203050203" pitchFamily="34" charset="-78"/>
              </a:rPr>
              <a:t>1- ما معنى الدلالات المرفقة ؟</a:t>
            </a:r>
          </a:p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400" dirty="0">
                <a:solidFill>
                  <a:srgbClr val="4472C4"/>
                </a:solidFill>
                <a:latin typeface="Calibri" panose="020F0502020204030204" pitchFamily="34" charset="0"/>
                <a:ea typeface="SimSun" panose="02010600030101010101" pitchFamily="2" charset="-122"/>
                <a:cs typeface="DIN Next LT Arabic" panose="020B0503020203050203" pitchFamily="34" charset="-78"/>
              </a:rPr>
              <a:t>2- ماذا يحدث إذا شغلنا مع الغسالة مكيف (</a:t>
            </a:r>
            <a:r>
              <a:rPr lang="en-GB" sz="2400" dirty="0">
                <a:solidFill>
                  <a:srgbClr val="4472C4"/>
                </a:solidFill>
                <a:latin typeface="Calibri" panose="020F0502020204030204" pitchFamily="34" charset="0"/>
                <a:ea typeface="SimSun" panose="02010600030101010101" pitchFamily="2" charset="-122"/>
                <a:cs typeface="DIN Next LT Arabic" panose="020B0503020203050203" pitchFamily="34" charset="-78"/>
              </a:rPr>
              <a:t>(2200W</a:t>
            </a:r>
            <a:r>
              <a:rPr lang="ar-DZ" sz="2400" dirty="0">
                <a:solidFill>
                  <a:srgbClr val="4472C4"/>
                </a:solidFill>
                <a:latin typeface="Calibri" panose="020F0502020204030204" pitchFamily="34" charset="0"/>
                <a:ea typeface="SimSun" panose="02010600030101010101" pitchFamily="2" charset="-122"/>
                <a:cs typeface="DIN Next LT Arabic" panose="020B0503020203050203" pitchFamily="34" charset="-78"/>
              </a:rPr>
              <a:t> ؟</a:t>
            </a:r>
            <a:endParaRPr lang="en-GB" sz="2400" dirty="0">
              <a:solidFill>
                <a:srgbClr val="4472C4"/>
              </a:solidFill>
              <a:latin typeface="Calibri" panose="020F0502020204030204" pitchFamily="34" charset="0"/>
              <a:ea typeface="SimSun" panose="02010600030101010101" pitchFamily="2" charset="-122"/>
              <a:cs typeface="DIN Next LT Arabic" panose="020B0503020203050203" pitchFamily="34" charset="-78"/>
            </a:endParaRPr>
          </a:p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400" dirty="0">
                <a:solidFill>
                  <a:srgbClr val="4472C4"/>
                </a:solidFill>
                <a:latin typeface="Calibri" panose="020F0502020204030204" pitchFamily="34" charset="0"/>
                <a:ea typeface="SimSun" panose="02010600030101010101" pitchFamily="2" charset="-122"/>
                <a:cs typeface="DIN Next LT Arabic" panose="020B0503020203050203" pitchFamily="34" charset="-78"/>
              </a:rPr>
              <a:t>3- ما الذي يحدث لشخص لمس هيكل الغسالة المكهرب ؟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3F01C25-A7F9-4CD5-98E0-C09E7941428C}"/>
              </a:ext>
            </a:extLst>
          </p:cNvPr>
          <p:cNvSpPr/>
          <p:nvPr/>
        </p:nvSpPr>
        <p:spPr>
          <a:xfrm>
            <a:off x="5997386" y="3944471"/>
            <a:ext cx="5450544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001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365451D-F411-4B6F-A97E-F1FFAFEE0A88}"/>
              </a:ext>
            </a:extLst>
          </p:cNvPr>
          <p:cNvSpPr txBox="1"/>
          <p:nvPr/>
        </p:nvSpPr>
        <p:spPr>
          <a:xfrm>
            <a:off x="157073" y="2211085"/>
            <a:ext cx="11877854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400" b="1" u="sng" dirty="0">
                <a:solidFill>
                  <a:srgbClr val="FF000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الملاحظات : </a:t>
            </a:r>
            <a:r>
              <a:rPr lang="ar-DZ" sz="2000" b="1" dirty="0">
                <a:latin typeface="DIN Next LT Arabic" panose="020B0503020203050203" pitchFamily="34" charset="-78"/>
                <a:cs typeface="DIN Next LT Arabic" panose="020B0503020203050203" pitchFamily="34" charset="-78"/>
              </a:rPr>
              <a:t>(الشكل 02)</a:t>
            </a:r>
            <a:endParaRPr lang="en-GB" sz="2000" b="1" u="sng" dirty="0">
              <a:solidFill>
                <a:srgbClr val="FF0000"/>
              </a:solidFill>
              <a:latin typeface="DIN Next LT Arabic" panose="020B0503020203050203" pitchFamily="34" charset="-78"/>
              <a:cs typeface="DIN Next LT Arabic" panose="020B0503020203050203" pitchFamily="34" charset="-78"/>
            </a:endParaRPr>
          </a:p>
          <a:p>
            <a:pPr marL="601345" indent="-457200" algn="r" rtl="1">
              <a:spcBef>
                <a:spcPts val="1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GB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500W</a:t>
            </a:r>
            <a:r>
              <a:rPr lang="ar-DZ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: </a:t>
            </a:r>
            <a:r>
              <a:rPr lang="ar-DZ" sz="20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الإستطاعة الكهربائية (</a:t>
            </a:r>
            <a:r>
              <a:rPr lang="en-GB" sz="20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P</a:t>
            </a:r>
            <a:r>
              <a:rPr lang="ar-DZ" sz="20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) للغسالة</a:t>
            </a:r>
            <a:endParaRPr lang="ar-DZ" sz="2200" b="1" dirty="0">
              <a:solidFill>
                <a:srgbClr val="00B050"/>
              </a:solidFill>
              <a:latin typeface="DIN Next LT Arabic" panose="020B0503020203050203" pitchFamily="34" charset="-78"/>
              <a:cs typeface="DIN Next LT Arabic" panose="020B0503020203050203" pitchFamily="34" charset="-78"/>
            </a:endParaRPr>
          </a:p>
          <a:p>
            <a:pPr marL="601345" lvl="1" algn="r" rtl="1">
              <a:spcBef>
                <a:spcPts val="100"/>
              </a:spcBef>
              <a:spcAft>
                <a:spcPts val="800"/>
              </a:spcAft>
            </a:pPr>
            <a:r>
              <a:rPr lang="en-GB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10A </a:t>
            </a:r>
            <a:r>
              <a:rPr lang="ar-DZ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: </a:t>
            </a:r>
            <a:r>
              <a:rPr lang="ar-DZ" sz="22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حمولة القاطع الكهربائي</a:t>
            </a:r>
          </a:p>
          <a:p>
            <a:pPr marL="601345" lvl="1" algn="r" rtl="1">
              <a:spcBef>
                <a:spcPts val="100"/>
              </a:spcBef>
              <a:spcAft>
                <a:spcPts val="800"/>
              </a:spcAft>
            </a:pPr>
            <a:r>
              <a:rPr lang="en-GB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mA</a:t>
            </a:r>
            <a:r>
              <a:rPr lang="ar-DZ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200 :  </a:t>
            </a:r>
            <a:r>
              <a:rPr lang="ar-DZ" sz="22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دلالة حماية التسريب</a:t>
            </a:r>
          </a:p>
          <a:p>
            <a:pPr marL="601345" lvl="1" algn="r" rtl="1">
              <a:spcBef>
                <a:spcPts val="100"/>
              </a:spcBef>
              <a:spcAft>
                <a:spcPts val="800"/>
              </a:spcAft>
            </a:pPr>
            <a:r>
              <a:rPr lang="en-GB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220V</a:t>
            </a:r>
            <a:r>
              <a:rPr lang="ar-DZ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: </a:t>
            </a:r>
            <a:r>
              <a:rPr lang="ar-DZ" sz="22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الجهد الكهربائي المستخدم</a:t>
            </a:r>
          </a:p>
          <a:p>
            <a:pPr marL="601345" indent="-457200" algn="r" rtl="1">
              <a:spcBef>
                <a:spcPts val="100"/>
              </a:spcBef>
              <a:spcAft>
                <a:spcPts val="800"/>
              </a:spcAft>
              <a:buFont typeface="+mj-lt"/>
              <a:buAutoNum type="arabicPeriod"/>
            </a:pPr>
            <a:r>
              <a:rPr lang="ar-DZ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إذا شغلنا الغسالة مع المكيف </a:t>
            </a:r>
            <a:r>
              <a:rPr lang="ar-DZ" sz="2200" b="1" dirty="0">
                <a:solidFill>
                  <a:srgbClr val="00B05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سيتم قطع التيار الكهربائي بواسطة القاطع التفاضلي بسبب الحمولة الزائدة.</a:t>
            </a:r>
          </a:p>
          <a:p>
            <a:pPr marL="144145" algn="ctr" rtl="1">
              <a:spcBef>
                <a:spcPts val="100"/>
              </a:spcBef>
              <a:spcAft>
                <a:spcPts val="800"/>
              </a:spcAft>
            </a:pPr>
            <a:r>
              <a:rPr lang="en-GB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I = P/U    </a:t>
            </a:r>
            <a:r>
              <a:rPr lang="en-GB" sz="2400" b="1" dirty="0">
                <a:solidFill>
                  <a:srgbClr val="FF000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,   </a:t>
            </a:r>
            <a:r>
              <a:rPr lang="en-GB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P = I x U   </a:t>
            </a:r>
            <a:r>
              <a:rPr lang="en-GB" sz="2400" b="1" dirty="0">
                <a:solidFill>
                  <a:srgbClr val="FF000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,</a:t>
            </a:r>
            <a:r>
              <a:rPr lang="en-GB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   U = P/I</a:t>
            </a:r>
          </a:p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3. إذا لمس شخص هيكل الغسالة ،سيشعر بصعقة كهربائية بسبب تسرب التيار من سلك الطور الغير معزول </a:t>
            </a:r>
          </a:p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200" dirty="0">
                <a:solidFill>
                  <a:srgbClr val="0070C0"/>
                </a:solidFill>
                <a:latin typeface="DIN Next LT Arabic" panose="020B0503020203050203" pitchFamily="34" charset="-78"/>
                <a:cs typeface="DIN Next LT Arabic" panose="020B0503020203050203" pitchFamily="34" charset="-78"/>
              </a:rPr>
              <a:t>(الغير مغلف) نحو هيكل الغسالة</a:t>
            </a:r>
            <a:endParaRPr lang="en-GB" sz="2200" dirty="0">
              <a:solidFill>
                <a:srgbClr val="0070C0"/>
              </a:solidFill>
              <a:latin typeface="DIN Next LT Arabic" panose="020B0503020203050203" pitchFamily="34" charset="-78"/>
              <a:cs typeface="DIN Next LT Arabic" panose="020B0503020203050203" pitchFamily="34" charset="-78"/>
            </a:endParaRPr>
          </a:p>
        </p:txBody>
      </p:sp>
      <p:sp>
        <p:nvSpPr>
          <p:cNvPr id="65" name="Text Box 1780366001">
            <a:extLst>
              <a:ext uri="{FF2B5EF4-FFF2-40B4-BE49-F238E27FC236}">
                <a16:creationId xmlns:a16="http://schemas.microsoft.com/office/drawing/2014/main" id="{A459F6EA-DBA4-4F05-A7B6-B9FCBEDEA941}"/>
              </a:ext>
            </a:extLst>
          </p:cNvPr>
          <p:cNvSpPr txBox="1"/>
          <p:nvPr/>
        </p:nvSpPr>
        <p:spPr>
          <a:xfrm>
            <a:off x="63133" y="3429000"/>
            <a:ext cx="1900138" cy="669340"/>
          </a:xfrm>
          <a:prstGeom prst="rect">
            <a:avLst/>
          </a:prstGeom>
          <a:solidFill>
            <a:schemeClr val="lt1"/>
          </a:solidFill>
          <a:ln w="1270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ar-DZ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DIN Next LT Arabic" panose="020B0503020203050203" pitchFamily="34" charset="-78"/>
              </a:rPr>
              <a:t>الشكل 02</a:t>
            </a:r>
            <a:endParaRPr lang="en-001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B24210-8285-41FF-8EF2-99287BDB1690}"/>
              </a:ext>
            </a:extLst>
          </p:cNvPr>
          <p:cNvGrpSpPr/>
          <p:nvPr/>
        </p:nvGrpSpPr>
        <p:grpSpPr>
          <a:xfrm>
            <a:off x="170330" y="6407915"/>
            <a:ext cx="12003741" cy="378297"/>
            <a:chOff x="170330" y="6407915"/>
            <a:chExt cx="12003741" cy="37829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45A202D-E390-4296-A113-ADB3B58A226F}"/>
                </a:ext>
              </a:extLst>
            </p:cNvPr>
            <p:cNvSpPr txBox="1"/>
            <p:nvPr/>
          </p:nvSpPr>
          <p:spPr>
            <a:xfrm>
              <a:off x="170330" y="6416880"/>
              <a:ext cx="36665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44145" algn="r" rtl="1">
                <a:spcBef>
                  <a:spcPts val="100"/>
                </a:spcBef>
                <a:spcAft>
                  <a:spcPts val="800"/>
                </a:spcAft>
              </a:pPr>
              <a:r>
                <a:rPr lang="ar-DZ" dirty="0">
                  <a:solidFill>
                    <a:schemeClr val="bg1">
                      <a:lumMod val="95000"/>
                    </a:schemeClr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DIN Next LT Arabic" panose="020B0503020203050203" pitchFamily="34" charset="-78"/>
                </a:rPr>
                <a:t>الأستاذ : حكيم بوزورداز  2024 - 2025</a:t>
              </a:r>
              <a:endParaRPr lang="en-00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2485AF9-D3B6-4E02-9E89-A12D91E5597C}"/>
                </a:ext>
              </a:extLst>
            </p:cNvPr>
            <p:cNvSpPr txBox="1"/>
            <p:nvPr/>
          </p:nvSpPr>
          <p:spPr>
            <a:xfrm>
              <a:off x="8507507" y="6407915"/>
              <a:ext cx="36665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44145" algn="r" rtl="1">
                <a:spcBef>
                  <a:spcPts val="100"/>
                </a:spcBef>
                <a:spcAft>
                  <a:spcPts val="800"/>
                </a:spcAft>
              </a:pPr>
              <a:r>
                <a:rPr lang="ar-DZ" dirty="0">
                  <a:solidFill>
                    <a:schemeClr val="bg1">
                      <a:lumMod val="95000"/>
                    </a:schemeClr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DIN Next LT Arabic" panose="020B0503020203050203" pitchFamily="34" charset="-78"/>
                </a:rPr>
                <a:t>متوسطة : إسغيد علي - بني جماتي -</a:t>
              </a:r>
              <a:endParaRPr lang="en-00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E78B454-8480-494E-B698-2FB4580E1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8" y="102174"/>
            <a:ext cx="6767973" cy="399616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6D0BAA8-9215-4C16-9781-4469173AE2B8}"/>
              </a:ext>
            </a:extLst>
          </p:cNvPr>
          <p:cNvSpPr txBox="1"/>
          <p:nvPr/>
        </p:nvSpPr>
        <p:spPr>
          <a:xfrm>
            <a:off x="5802405" y="6416492"/>
            <a:ext cx="768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145" algn="r" rtl="1">
              <a:spcBef>
                <a:spcPts val="100"/>
              </a:spcBef>
              <a:spcAft>
                <a:spcPts val="800"/>
              </a:spcAft>
            </a:pPr>
            <a:r>
              <a:rPr lang="ar-DZ" sz="2000" b="1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DIN Next LT Arabic" panose="020B0503020203050203" pitchFamily="34" charset="-78"/>
              </a:rPr>
              <a:t>02</a:t>
            </a:r>
            <a:endParaRPr lang="en-001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 build="p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77</TotalTime>
  <Words>245</Words>
  <Application>Microsoft Office PowerPoint</Application>
  <PresentationFormat>Widescreen</PresentationFormat>
  <Paragraphs>29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Calibri Light</vt:lpstr>
      <vt:lpstr>DIN Next LT Arabic</vt:lpstr>
      <vt:lpstr>Retrospect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Hakim Bouzourdaz</dc:creator>
  <cp:lastModifiedBy>Hakim Bouzourdaz</cp:lastModifiedBy>
  <cp:revision>3</cp:revision>
  <dcterms:created xsi:type="dcterms:W3CDTF">2024-11-16T13:28:09Z</dcterms:created>
  <dcterms:modified xsi:type="dcterms:W3CDTF">2024-11-16T16:23:47Z</dcterms:modified>
</cp:coreProperties>
</file>